
<file path=[Content_Types].xml><?xml version="1.0" encoding="utf-8"?>
<Types xmlns="http://schemas.openxmlformats.org/package/2006/content-types">
  <Default Extension="xml" ContentType="application/xml"/>
  <Default Extension="tiff" ContentType="image/tiff"/>
  <Default Extension="png" ContentType="image/png"/>
  <Default Extension="jpg" ContentType="image/jpeg"/>
  <Default Extension="rels" ContentType="application/vnd.openxmlformats-package.relationships+xml"/>
  <Default Extension="m4a" ContentType="audi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4" r:id="rId1"/>
  </p:sldMasterIdLst>
  <p:notesMasterIdLst>
    <p:notesMasterId r:id="rId14"/>
  </p:notesMasterIdLst>
  <p:sldIdLst>
    <p:sldId id="256" r:id="rId2"/>
    <p:sldId id="257" r:id="rId3"/>
    <p:sldId id="263" r:id="rId4"/>
    <p:sldId id="259" r:id="rId5"/>
    <p:sldId id="268" r:id="rId6"/>
    <p:sldId id="269" r:id="rId7"/>
    <p:sldId id="260" r:id="rId8"/>
    <p:sldId id="264" r:id="rId9"/>
    <p:sldId id="265" r:id="rId10"/>
    <p:sldId id="266" r:id="rId11"/>
    <p:sldId id="261" r:id="rId12"/>
    <p:sldId id="262" r:id="rId13"/>
  </p:sldIdLst>
  <p:sldSz cx="9144000" cy="5143500" type="screen16x9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12"/>
    <p:restoredTop sz="92201"/>
  </p:normalViewPr>
  <p:slideViewPr>
    <p:cSldViewPr snapToGrid="0" snapToObjects="1">
      <p:cViewPr varScale="1">
        <p:scale>
          <a:sx n="153" d="100"/>
          <a:sy n="153" d="100"/>
        </p:scale>
        <p:origin x="28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tiff>
</file>

<file path=ppt/media/image20.png>
</file>

<file path=ppt/media/image21.png>
</file>

<file path=ppt/media/image22.jpg>
</file>

<file path=ppt/media/image23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381187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04289383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4" name="Shape 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469308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x-none" dirty="0" smtClean="0"/>
              <a:t>Here’s the result of the</a:t>
            </a:r>
            <a:r>
              <a:rPr lang="x-none" baseline="0" dirty="0" smtClean="0"/>
              <a:t> triangulation with MyCrust.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6125057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98853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x-none" dirty="0" smtClean="0"/>
              <a:t>Thank you for your time and attention!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497604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0" name="Shape 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x-none" dirty="0" smtClean="0"/>
              <a:t>3D model reconstruction</a:t>
            </a:r>
            <a:r>
              <a:rPr lang="x-none" baseline="0" dirty="0" smtClean="0"/>
              <a:t> is of great significance in modern society. However, the 3D scanners so far are just for professionals, which inspired us to build a 3D reconstruction method which cost less with better mobility and moderate accuracy.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816927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50" name="Shape 5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x-none" dirty="0" smtClean="0"/>
              <a:t>Our project idea</a:t>
            </a:r>
            <a:r>
              <a:rPr lang="x-none" baseline="0" dirty="0" smtClean="0"/>
              <a:t> is to use Kinect to combine depth info and RGB info. Take pictures for both sides of the model. Combine the information of both sides and reconstruct the 3D figure.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01228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2" name="Shape 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x-none" dirty="0" smtClean="0"/>
              <a:t>Here are our mainly approaches.</a:t>
            </a:r>
            <a:r>
              <a:rPr lang="x-none" baseline="0" dirty="0" smtClean="0"/>
              <a:t>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577477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2" name="Shape 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x-none" dirty="0" smtClean="0"/>
              <a:t>The</a:t>
            </a:r>
            <a:r>
              <a:rPr lang="x-none" baseline="0" dirty="0" smtClean="0"/>
              <a:t> sight of kinect is a pyramid. However, we need to reconstruct the information in a rectangular area. Therefore, here we deduced a projection function, which is shown in the slide. With this, we can get the depth and RGB information in a rectangular space.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431955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2" name="Shape 6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x-none" dirty="0" smtClean="0"/>
              <a:t>From</a:t>
            </a:r>
            <a:r>
              <a:rPr lang="x-none" baseline="0" dirty="0" smtClean="0"/>
              <a:t> the processing so far, we have all the information on points. Here, we use two triangulation method, namely MyCrust and Delaunay, to form the surface of the model.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077745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x-none" dirty="0" smtClean="0"/>
              <a:t>Here’s the output result of point cloud,</a:t>
            </a:r>
            <a:r>
              <a:rPr lang="x-none" baseline="0" dirty="0" smtClean="0"/>
              <a:t> displayed in Pro/Engineer.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42383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x-none" dirty="0" smtClean="0"/>
              <a:t>Here’s the result of point cloud</a:t>
            </a:r>
            <a:r>
              <a:rPr lang="x-none" baseline="0" dirty="0" smtClean="0"/>
              <a:t> with RGB information on it.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8017226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x-none" dirty="0" smtClean="0"/>
              <a:t>Here’s the result</a:t>
            </a:r>
            <a:r>
              <a:rPr lang="x-none" baseline="0" dirty="0" smtClean="0"/>
              <a:t> of triangulation with Delaunay.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64019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/>
          <p:nvPr/>
        </p:nvSpPr>
        <p:spPr>
          <a:xfrm>
            <a:off x="0" y="2914648"/>
            <a:ext cx="9144000" cy="22289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cxnSp>
        <p:nvCxnSpPr>
          <p:cNvPr id="10" name="Shape 10"/>
          <p:cNvCxnSpPr/>
          <p:nvPr/>
        </p:nvCxnSpPr>
        <p:spPr>
          <a:xfrm>
            <a:off x="0" y="2914649"/>
            <a:ext cx="9144000" cy="0"/>
          </a:xfrm>
          <a:prstGeom prst="straightConnector1">
            <a:avLst/>
          </a:prstGeom>
          <a:noFill/>
          <a:ln w="28575" cap="flat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685800" y="1618313"/>
            <a:ext cx="7772400" cy="12380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buClr>
                <a:schemeClr val="dk2"/>
              </a:buClr>
              <a:buSzPct val="100000"/>
              <a:defRPr sz="4800">
                <a:solidFill>
                  <a:schemeClr val="dk2"/>
                </a:solidFill>
              </a:defRPr>
            </a:lvl1pPr>
            <a:lvl2pPr>
              <a:spcBef>
                <a:spcPts val="0"/>
              </a:spcBef>
              <a:buClr>
                <a:schemeClr val="dk2"/>
              </a:buClr>
              <a:buSzPct val="100000"/>
              <a:defRPr sz="4800">
                <a:solidFill>
                  <a:schemeClr val="dk2"/>
                </a:solidFill>
              </a:defRPr>
            </a:lvl2pPr>
            <a:lvl3pPr>
              <a:spcBef>
                <a:spcPts val="0"/>
              </a:spcBef>
              <a:buClr>
                <a:schemeClr val="dk2"/>
              </a:buClr>
              <a:buSzPct val="100000"/>
              <a:defRPr sz="4800">
                <a:solidFill>
                  <a:schemeClr val="dk2"/>
                </a:solidFill>
              </a:defRPr>
            </a:lvl3pPr>
            <a:lvl4pPr>
              <a:spcBef>
                <a:spcPts val="0"/>
              </a:spcBef>
              <a:buClr>
                <a:schemeClr val="dk2"/>
              </a:buClr>
              <a:buSzPct val="100000"/>
              <a:defRPr sz="4800">
                <a:solidFill>
                  <a:schemeClr val="dk2"/>
                </a:solidFill>
              </a:defRPr>
            </a:lvl4pPr>
            <a:lvl5pPr>
              <a:spcBef>
                <a:spcPts val="0"/>
              </a:spcBef>
              <a:buClr>
                <a:schemeClr val="dk2"/>
              </a:buClr>
              <a:buSzPct val="100000"/>
              <a:defRPr sz="4800">
                <a:solidFill>
                  <a:schemeClr val="dk2"/>
                </a:solidFill>
              </a:defRPr>
            </a:lvl5pPr>
            <a:lvl6pPr>
              <a:spcBef>
                <a:spcPts val="0"/>
              </a:spcBef>
              <a:buClr>
                <a:schemeClr val="dk2"/>
              </a:buClr>
              <a:buSzPct val="100000"/>
              <a:defRPr sz="4800">
                <a:solidFill>
                  <a:schemeClr val="dk2"/>
                </a:solidFill>
              </a:defRPr>
            </a:lvl6pPr>
            <a:lvl7pPr>
              <a:spcBef>
                <a:spcPts val="0"/>
              </a:spcBef>
              <a:buClr>
                <a:schemeClr val="dk2"/>
              </a:buClr>
              <a:buSzPct val="100000"/>
              <a:defRPr sz="4800">
                <a:solidFill>
                  <a:schemeClr val="dk2"/>
                </a:solidFill>
              </a:defRPr>
            </a:lvl7pPr>
            <a:lvl8pPr>
              <a:spcBef>
                <a:spcPts val="0"/>
              </a:spcBef>
              <a:buClr>
                <a:schemeClr val="dk2"/>
              </a:buClr>
              <a:buSzPct val="100000"/>
              <a:defRPr sz="4800">
                <a:solidFill>
                  <a:schemeClr val="dk2"/>
                </a:solidFill>
              </a:defRPr>
            </a:lvl8pPr>
            <a:lvl9pPr>
              <a:spcBef>
                <a:spcPts val="0"/>
              </a:spcBef>
              <a:buClr>
                <a:schemeClr val="dk2"/>
              </a:buClr>
              <a:buSzPct val="100000"/>
              <a:defRPr sz="4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ubTitle" idx="1"/>
          </p:nvPr>
        </p:nvSpPr>
        <p:spPr>
          <a:xfrm>
            <a:off x="685800" y="2964777"/>
            <a:ext cx="7772400" cy="944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buClr>
                <a:schemeClr val="lt2"/>
              </a:buClr>
              <a:buSzPct val="100000"/>
              <a:buNone/>
              <a:defRPr sz="3600">
                <a:solidFill>
                  <a:schemeClr val="lt2"/>
                </a:solidFill>
              </a:defRPr>
            </a:lvl1pPr>
            <a:lvl2pPr>
              <a:spcBef>
                <a:spcPts val="0"/>
              </a:spcBef>
              <a:buClr>
                <a:schemeClr val="lt2"/>
              </a:buClr>
              <a:buSzPct val="100000"/>
              <a:buNone/>
              <a:defRPr sz="3600">
                <a:solidFill>
                  <a:schemeClr val="lt2"/>
                </a:solidFill>
              </a:defRPr>
            </a:lvl2pPr>
            <a:lvl3pPr>
              <a:spcBef>
                <a:spcPts val="0"/>
              </a:spcBef>
              <a:buClr>
                <a:schemeClr val="lt2"/>
              </a:buClr>
              <a:buSzPct val="100000"/>
              <a:buNone/>
              <a:defRPr sz="3600">
                <a:solidFill>
                  <a:schemeClr val="lt2"/>
                </a:solidFill>
              </a:defRPr>
            </a:lvl3pPr>
            <a:lvl4pPr>
              <a:spcBef>
                <a:spcPts val="0"/>
              </a:spcBef>
              <a:buClr>
                <a:schemeClr val="lt2"/>
              </a:buClr>
              <a:buSzPct val="100000"/>
              <a:buNone/>
              <a:defRPr sz="3600">
                <a:solidFill>
                  <a:schemeClr val="lt2"/>
                </a:solidFill>
              </a:defRPr>
            </a:lvl4pPr>
            <a:lvl5pPr>
              <a:spcBef>
                <a:spcPts val="0"/>
              </a:spcBef>
              <a:buClr>
                <a:schemeClr val="lt2"/>
              </a:buClr>
              <a:buSzPct val="100000"/>
              <a:buNone/>
              <a:defRPr sz="3600">
                <a:solidFill>
                  <a:schemeClr val="lt2"/>
                </a:solidFill>
              </a:defRPr>
            </a:lvl5pPr>
            <a:lvl6pPr>
              <a:spcBef>
                <a:spcPts val="0"/>
              </a:spcBef>
              <a:buClr>
                <a:schemeClr val="lt2"/>
              </a:buClr>
              <a:buSzPct val="100000"/>
              <a:buNone/>
              <a:defRPr sz="3600">
                <a:solidFill>
                  <a:schemeClr val="lt2"/>
                </a:solidFill>
              </a:defRPr>
            </a:lvl6pPr>
            <a:lvl7pPr>
              <a:spcBef>
                <a:spcPts val="0"/>
              </a:spcBef>
              <a:buClr>
                <a:schemeClr val="lt2"/>
              </a:buClr>
              <a:buSzPct val="100000"/>
              <a:buNone/>
              <a:defRPr sz="3600">
                <a:solidFill>
                  <a:schemeClr val="lt2"/>
                </a:solidFill>
              </a:defRPr>
            </a:lvl7pPr>
            <a:lvl8pPr>
              <a:spcBef>
                <a:spcPts val="0"/>
              </a:spcBef>
              <a:buClr>
                <a:schemeClr val="lt2"/>
              </a:buClr>
              <a:buSzPct val="100000"/>
              <a:buNone/>
              <a:defRPr sz="3600">
                <a:solidFill>
                  <a:schemeClr val="lt2"/>
                </a:solidFill>
              </a:defRPr>
            </a:lvl8pPr>
            <a:lvl9pPr>
              <a:spcBef>
                <a:spcPts val="0"/>
              </a:spcBef>
              <a:buClr>
                <a:schemeClr val="lt2"/>
              </a:buClr>
              <a:buSzPct val="100000"/>
              <a:buNone/>
              <a:defRPr sz="36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/>
          <p:nvPr/>
        </p:nvSpPr>
        <p:spPr>
          <a:xfrm>
            <a:off x="0" y="0"/>
            <a:ext cx="9144000" cy="112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cxnSp>
        <p:nvCxnSpPr>
          <p:cNvPr id="16" name="Shape 16"/>
          <p:cNvCxnSpPr/>
          <p:nvPr/>
        </p:nvCxnSpPr>
        <p:spPr>
          <a:xfrm>
            <a:off x="0" y="1127679"/>
            <a:ext cx="9144000" cy="0"/>
          </a:xfrm>
          <a:prstGeom prst="straightConnector1">
            <a:avLst/>
          </a:prstGeom>
          <a:noFill/>
          <a:ln w="28575" cap="flat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/>
        </p:nvSpPr>
        <p:spPr>
          <a:xfrm>
            <a:off x="0" y="0"/>
            <a:ext cx="9144000" cy="112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cxnSp>
        <p:nvCxnSpPr>
          <p:cNvPr id="22" name="Shape 22"/>
          <p:cNvCxnSpPr/>
          <p:nvPr/>
        </p:nvCxnSpPr>
        <p:spPr>
          <a:xfrm>
            <a:off x="0" y="1127679"/>
            <a:ext cx="9144000" cy="0"/>
          </a:xfrm>
          <a:prstGeom prst="straightConnector1">
            <a:avLst/>
          </a:prstGeom>
          <a:noFill/>
          <a:ln w="28575" cap="flat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3994500" cy="3725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2"/>
          </p:nvPr>
        </p:nvSpPr>
        <p:spPr>
          <a:xfrm>
            <a:off x="4692273" y="1200150"/>
            <a:ext cx="3994500" cy="37256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/>
          <p:nvPr/>
        </p:nvSpPr>
        <p:spPr>
          <a:xfrm>
            <a:off x="0" y="0"/>
            <a:ext cx="9144000" cy="1127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cxnSp>
        <p:nvCxnSpPr>
          <p:cNvPr id="29" name="Shape 29"/>
          <p:cNvCxnSpPr/>
          <p:nvPr/>
        </p:nvCxnSpPr>
        <p:spPr>
          <a:xfrm>
            <a:off x="0" y="1127679"/>
            <a:ext cx="9144000" cy="0"/>
          </a:xfrm>
          <a:prstGeom prst="straightConnector1">
            <a:avLst/>
          </a:prstGeom>
          <a:noFill/>
          <a:ln w="28575" cap="flat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Shape 30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/>
        </p:nvSpPr>
        <p:spPr>
          <a:xfrm>
            <a:off x="0" y="4225081"/>
            <a:ext cx="9144000" cy="918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cxnSp>
        <p:nvCxnSpPr>
          <p:cNvPr id="34" name="Shape 34"/>
          <p:cNvCxnSpPr/>
          <p:nvPr/>
        </p:nvCxnSpPr>
        <p:spPr>
          <a:xfrm>
            <a:off x="0" y="4225081"/>
            <a:ext cx="9144000" cy="0"/>
          </a:xfrm>
          <a:prstGeom prst="straightConnector1">
            <a:avLst/>
          </a:prstGeom>
          <a:noFill/>
          <a:ln w="28575" cap="flat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5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algn="ctr">
              <a:spcBef>
                <a:spcPts val="0"/>
              </a:spcBef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>
                <a:solidFill>
                  <a:schemeClr val="lt1"/>
                </a:solidFill>
              </a:defRPr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lvl1pPr>
              <a:spcBef>
                <a:spcPts val="0"/>
              </a:spcBef>
              <a:buNone/>
              <a:defRPr/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>
              <a:spcBef>
                <a:spcPts val="0"/>
              </a:spcBef>
              <a:buClr>
                <a:schemeClr val="lt1"/>
              </a:buClr>
              <a:buSzPct val="100000"/>
              <a:buFont typeface="Trebuchet MS"/>
              <a:buNone/>
              <a:defRPr sz="3600" b="1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>
              <a:spcBef>
                <a:spcPts val="0"/>
              </a:spcBef>
              <a:buClr>
                <a:schemeClr val="lt1"/>
              </a:buClr>
              <a:buSzPct val="100000"/>
              <a:buFont typeface="Trebuchet MS"/>
              <a:buNone/>
              <a:defRPr sz="3600" b="1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>
              <a:spcBef>
                <a:spcPts val="0"/>
              </a:spcBef>
              <a:buClr>
                <a:schemeClr val="lt1"/>
              </a:buClr>
              <a:buSzPct val="100000"/>
              <a:buFont typeface="Trebuchet MS"/>
              <a:buNone/>
              <a:defRPr sz="3600" b="1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>
              <a:spcBef>
                <a:spcPts val="0"/>
              </a:spcBef>
              <a:buClr>
                <a:schemeClr val="lt1"/>
              </a:buClr>
              <a:buSzPct val="100000"/>
              <a:buFont typeface="Trebuchet MS"/>
              <a:buNone/>
              <a:defRPr sz="3600" b="1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>
              <a:spcBef>
                <a:spcPts val="0"/>
              </a:spcBef>
              <a:buClr>
                <a:schemeClr val="lt1"/>
              </a:buClr>
              <a:buSzPct val="100000"/>
              <a:buFont typeface="Trebuchet MS"/>
              <a:buNone/>
              <a:defRPr sz="3600" b="1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>
              <a:spcBef>
                <a:spcPts val="0"/>
              </a:spcBef>
              <a:buClr>
                <a:schemeClr val="lt1"/>
              </a:buClr>
              <a:buSzPct val="100000"/>
              <a:buFont typeface="Trebuchet MS"/>
              <a:buNone/>
              <a:defRPr sz="3600" b="1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>
              <a:spcBef>
                <a:spcPts val="0"/>
              </a:spcBef>
              <a:buClr>
                <a:schemeClr val="lt1"/>
              </a:buClr>
              <a:buSzPct val="100000"/>
              <a:buFont typeface="Trebuchet MS"/>
              <a:buNone/>
              <a:defRPr sz="3600" b="1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>
              <a:spcBef>
                <a:spcPts val="0"/>
              </a:spcBef>
              <a:buClr>
                <a:schemeClr val="lt1"/>
              </a:buClr>
              <a:buSzPct val="100000"/>
              <a:buFont typeface="Trebuchet MS"/>
              <a:buNone/>
              <a:defRPr sz="3600" b="1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>
              <a:spcBef>
                <a:spcPts val="0"/>
              </a:spcBef>
              <a:buClr>
                <a:schemeClr val="lt1"/>
              </a:buClr>
              <a:buSzPct val="100000"/>
              <a:buFont typeface="Trebuchet MS"/>
              <a:buNone/>
              <a:defRPr sz="3600" b="1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600"/>
              </a:spcBef>
              <a:buClr>
                <a:schemeClr val="dk2"/>
              </a:buClr>
              <a:buSzPct val="100000"/>
              <a:buFont typeface="Trebuchet MS"/>
              <a:defRPr sz="30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  <a:lvl2pPr>
              <a:spcBef>
                <a:spcPts val="480"/>
              </a:spcBef>
              <a:buClr>
                <a:schemeClr val="dk2"/>
              </a:buClr>
              <a:buSzPct val="100000"/>
              <a:buFont typeface="Trebuchet MS"/>
              <a:defRPr sz="24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2pPr>
            <a:lvl3pPr>
              <a:spcBef>
                <a:spcPts val="480"/>
              </a:spcBef>
              <a:buClr>
                <a:schemeClr val="dk2"/>
              </a:buClr>
              <a:buSzPct val="100000"/>
              <a:buFont typeface="Trebuchet MS"/>
              <a:defRPr sz="24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3pPr>
            <a:lvl4pPr>
              <a:spcBef>
                <a:spcPts val="360"/>
              </a:spcBef>
              <a:buClr>
                <a:schemeClr val="dk2"/>
              </a:buClr>
              <a:buSzPct val="100000"/>
              <a:buFont typeface="Trebuchet MS"/>
              <a:defRPr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4pPr>
            <a:lvl5pPr>
              <a:spcBef>
                <a:spcPts val="360"/>
              </a:spcBef>
              <a:buClr>
                <a:schemeClr val="dk2"/>
              </a:buClr>
              <a:buSzPct val="100000"/>
              <a:buFont typeface="Trebuchet MS"/>
              <a:defRPr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5pPr>
            <a:lvl6pPr>
              <a:spcBef>
                <a:spcPts val="360"/>
              </a:spcBef>
              <a:buClr>
                <a:schemeClr val="dk2"/>
              </a:buClr>
              <a:buSzPct val="100000"/>
              <a:buFont typeface="Trebuchet MS"/>
              <a:defRPr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6pPr>
            <a:lvl7pPr>
              <a:spcBef>
                <a:spcPts val="360"/>
              </a:spcBef>
              <a:buClr>
                <a:schemeClr val="dk2"/>
              </a:buClr>
              <a:buSzPct val="100000"/>
              <a:buFont typeface="Trebuchet MS"/>
              <a:defRPr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7pPr>
            <a:lvl8pPr>
              <a:spcBef>
                <a:spcPts val="360"/>
              </a:spcBef>
              <a:buClr>
                <a:schemeClr val="dk2"/>
              </a:buClr>
              <a:buSzPct val="100000"/>
              <a:buFont typeface="Trebuchet MS"/>
              <a:defRPr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8pPr>
            <a:lvl9pPr>
              <a:spcBef>
                <a:spcPts val="360"/>
              </a:spcBef>
              <a:buClr>
                <a:schemeClr val="dk2"/>
              </a:buClr>
              <a:buSzPct val="100000"/>
              <a:buFont typeface="Trebuchet MS"/>
              <a:defRPr sz="18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sldNum" idx="12"/>
          </p:nvPr>
        </p:nvSpPr>
        <p:spPr>
          <a:xfrm>
            <a:off x="8556791" y="4749850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>
            <a:lvl1pPr algn="r">
              <a:spcBef>
                <a:spcPts val="0"/>
              </a:spcBef>
              <a:buNone/>
              <a:defRPr sz="1300">
                <a:solidFill>
                  <a:schemeClr val="dk2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1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0.xml"/><Relationship Id="rId5" Type="http://schemas.openxmlformats.org/officeDocument/2006/relationships/image" Target="../media/image20.png"/><Relationship Id="rId6" Type="http://schemas.openxmlformats.org/officeDocument/2006/relationships/image" Target="../media/image21.png"/><Relationship Id="rId7" Type="http://schemas.openxmlformats.org/officeDocument/2006/relationships/image" Target="../media/image22.jpg"/><Relationship Id="rId8" Type="http://schemas.openxmlformats.org/officeDocument/2006/relationships/image" Target="../media/image23.jpg"/><Relationship Id="rId9" Type="http://schemas.openxmlformats.org/officeDocument/2006/relationships/image" Target="../media/image1.png"/><Relationship Id="rId1" Type="http://schemas.microsoft.com/office/2007/relationships/media" Target="../media/media10.m4a"/><Relationship Id="rId2" Type="http://schemas.openxmlformats.org/officeDocument/2006/relationships/audio" Target="../media/media10.m4a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1.xml"/><Relationship Id="rId5" Type="http://schemas.openxmlformats.org/officeDocument/2006/relationships/image" Target="../media/image1.png"/><Relationship Id="rId1" Type="http://schemas.microsoft.com/office/2007/relationships/media" Target="../media/media11.m4a"/><Relationship Id="rId2" Type="http://schemas.openxmlformats.org/officeDocument/2006/relationships/audio" Target="../media/media11.m4a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2.xml"/><Relationship Id="rId5" Type="http://schemas.openxmlformats.org/officeDocument/2006/relationships/image" Target="../media/image1.png"/><Relationship Id="rId1" Type="http://schemas.microsoft.com/office/2007/relationships/media" Target="../media/media12.m4a"/><Relationship Id="rId2" Type="http://schemas.openxmlformats.org/officeDocument/2006/relationships/audio" Target="../media/media12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2.xml"/><Relationship Id="rId5" Type="http://schemas.openxmlformats.org/officeDocument/2006/relationships/image" Target="../media/image1.png"/><Relationship Id="rId1" Type="http://schemas.microsoft.com/office/2007/relationships/media" Target="../media/media2.m4a"/><Relationship Id="rId2" Type="http://schemas.openxmlformats.org/officeDocument/2006/relationships/audio" Target="../media/media2.m4a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3.xml"/><Relationship Id="rId5" Type="http://schemas.openxmlformats.org/officeDocument/2006/relationships/image" Target="../media/image2.tiff"/><Relationship Id="rId6" Type="http://schemas.openxmlformats.org/officeDocument/2006/relationships/image" Target="../media/image1.png"/><Relationship Id="rId1" Type="http://schemas.microsoft.com/office/2007/relationships/media" Target="../media/media3.m4a"/><Relationship Id="rId2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4.xml"/><Relationship Id="rId5" Type="http://schemas.openxmlformats.org/officeDocument/2006/relationships/image" Target="../media/image1.png"/><Relationship Id="rId1" Type="http://schemas.microsoft.com/office/2007/relationships/media" Target="../media/media4.m4a"/><Relationship Id="rId2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5.xml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8" Type="http://schemas.openxmlformats.org/officeDocument/2006/relationships/image" Target="../media/image1.png"/><Relationship Id="rId1" Type="http://schemas.microsoft.com/office/2007/relationships/media" Target="../media/media5.m4a"/><Relationship Id="rId2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6.xml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1.png"/><Relationship Id="rId1" Type="http://schemas.microsoft.com/office/2007/relationships/media" Target="../media/media6.m4a"/><Relationship Id="rId2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7.xml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10.png"/><Relationship Id="rId8" Type="http://schemas.openxmlformats.org/officeDocument/2006/relationships/image" Target="../media/image1.png"/><Relationship Id="rId1" Type="http://schemas.microsoft.com/office/2007/relationships/media" Target="../media/media7.m4a"/><Relationship Id="rId2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8.xml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image" Target="../media/image13.png"/><Relationship Id="rId8" Type="http://schemas.openxmlformats.org/officeDocument/2006/relationships/image" Target="../media/image14.png"/><Relationship Id="rId9" Type="http://schemas.openxmlformats.org/officeDocument/2006/relationships/image" Target="../media/image1.png"/><Relationship Id="rId1" Type="http://schemas.microsoft.com/office/2007/relationships/media" Target="../media/media8.m4a"/><Relationship Id="rId2" Type="http://schemas.openxmlformats.org/officeDocument/2006/relationships/audio" Target="../media/media8.m4a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9.xml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7" Type="http://schemas.openxmlformats.org/officeDocument/2006/relationships/image" Target="../media/image17.png"/><Relationship Id="rId8" Type="http://schemas.openxmlformats.org/officeDocument/2006/relationships/image" Target="../media/image18.jpg"/><Relationship Id="rId9" Type="http://schemas.openxmlformats.org/officeDocument/2006/relationships/image" Target="../media/image19.png"/><Relationship Id="rId10" Type="http://schemas.openxmlformats.org/officeDocument/2006/relationships/image" Target="../media/image1.png"/><Relationship Id="rId1" Type="http://schemas.microsoft.com/office/2007/relationships/media" Target="../media/media9.m4a"/><Relationship Id="rId2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>
            <a:alpha val="0"/>
          </a:schemeClr>
        </a:solid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 txBox="1">
            <a:spLocks noGrp="1"/>
          </p:cNvSpPr>
          <p:nvPr>
            <p:ph type="ctrTitle"/>
          </p:nvPr>
        </p:nvSpPr>
        <p:spPr>
          <a:xfrm>
            <a:off x="428200" y="1618325"/>
            <a:ext cx="8388000" cy="12380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3D-Reconstruct with Kinect</a:t>
            </a:r>
          </a:p>
        </p:txBody>
      </p:sp>
      <p:sp>
        <p:nvSpPr>
          <p:cNvPr id="41" name="Shape 41"/>
          <p:cNvSpPr txBox="1">
            <a:spLocks noGrp="1"/>
          </p:cNvSpPr>
          <p:nvPr>
            <p:ph type="subTitle" idx="1"/>
          </p:nvPr>
        </p:nvSpPr>
        <p:spPr>
          <a:xfrm>
            <a:off x="685800" y="2964777"/>
            <a:ext cx="7772400" cy="944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rtl="0">
              <a:spcBef>
                <a:spcPts val="0"/>
              </a:spcBef>
              <a:buNone/>
            </a:pPr>
            <a:r>
              <a:rPr lang="en" sz="2400"/>
              <a:t>18-799 Final Project</a:t>
            </a:r>
          </a:p>
          <a:p>
            <a:pPr>
              <a:spcBef>
                <a:spcPts val="0"/>
              </a:spcBef>
              <a:buNone/>
            </a:pPr>
            <a:r>
              <a:rPr lang="en" sz="2400"/>
              <a:t>Li Pei(lip) &amp; Yiming Zhang(yimingz2)</a:t>
            </a:r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 spd="slow" advTm="2564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>
            <a:alpha val="0"/>
          </a:schemeClr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 smtClean="0"/>
              <a:t>Results-Triangulation with </a:t>
            </a:r>
            <a:r>
              <a:rPr lang="en" dirty="0" err="1" smtClean="0"/>
              <a:t>MyCrust</a:t>
            </a:r>
            <a:endParaRPr lang="en" dirty="0"/>
          </a:p>
        </p:txBody>
      </p:sp>
      <p:sp>
        <p:nvSpPr>
          <p:cNvPr id="2" name="TextBox 1"/>
          <p:cNvSpPr txBox="1"/>
          <p:nvPr/>
        </p:nvSpPr>
        <p:spPr>
          <a:xfrm>
            <a:off x="389795" y="3884683"/>
            <a:ext cx="230383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Triangulation with </a:t>
            </a:r>
            <a:r>
              <a:rPr lang="en-US" dirty="0" err="1" smtClean="0"/>
              <a:t>MyCrust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866646" y="3884683"/>
            <a:ext cx="29434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HS" dirty="0" smtClean="0"/>
              <a:t>Spliced</a:t>
            </a:r>
            <a:r>
              <a:rPr lang="en-US" dirty="0" smtClean="0"/>
              <a:t> triangulation with RGB info</a:t>
            </a:r>
            <a:endParaRPr lang="en-US" dirty="0"/>
          </a:p>
        </p:txBody>
      </p:sp>
      <p:pic>
        <p:nvPicPr>
          <p:cNvPr id="9" name="Picture 8"/>
          <p:cNvPicPr/>
          <p:nvPr/>
        </p:nvPicPr>
        <p:blipFill>
          <a:blip r:embed="rId5"/>
          <a:stretch>
            <a:fillRect/>
          </a:stretch>
        </p:blipFill>
        <p:spPr>
          <a:xfrm>
            <a:off x="171700" y="1627219"/>
            <a:ext cx="2740025" cy="1852930"/>
          </a:xfrm>
          <a:prstGeom prst="rect">
            <a:avLst/>
          </a:prstGeom>
        </p:spPr>
      </p:pic>
      <p:pic>
        <p:nvPicPr>
          <p:cNvPr id="10" name="Picture 9"/>
          <p:cNvPicPr/>
          <p:nvPr/>
        </p:nvPicPr>
        <p:blipFill>
          <a:blip r:embed="rId6"/>
          <a:stretch>
            <a:fillRect/>
          </a:stretch>
        </p:blipFill>
        <p:spPr>
          <a:xfrm>
            <a:off x="3165424" y="1627219"/>
            <a:ext cx="2285365" cy="1845945"/>
          </a:xfrm>
          <a:prstGeom prst="rect">
            <a:avLst/>
          </a:prstGeom>
        </p:spPr>
      </p:pic>
      <p:pic>
        <p:nvPicPr>
          <p:cNvPr id="11" name="Picture 10"/>
          <p:cNvPicPr/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54" t="10684" r="9129" b="11217"/>
          <a:stretch/>
        </p:blipFill>
        <p:spPr bwMode="auto">
          <a:xfrm rot="5400000">
            <a:off x="6884686" y="1859276"/>
            <a:ext cx="2345690" cy="147447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2" name="Picture 11"/>
          <p:cNvPicPr/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94" t="5618" r="15495" b="11481"/>
          <a:stretch/>
        </p:blipFill>
        <p:spPr bwMode="auto">
          <a:xfrm rot="16200000">
            <a:off x="5467064" y="1823248"/>
            <a:ext cx="2345690" cy="154652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3114529" y="3908950"/>
            <a:ext cx="229421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Triangulation in detail view</a:t>
            </a:r>
            <a:endParaRPr lang="en-US" dirty="0"/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0982030"/>
      </p:ext>
    </p:extLst>
  </p:cSld>
  <p:clrMapOvr>
    <a:masterClrMapping/>
  </p:clrMapOvr>
  <p:transition spd="slow" advTm="3527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>
            <a:alpha val="0"/>
          </a:schemeClr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References</a:t>
            </a:r>
          </a:p>
        </p:txBody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sz="1400" dirty="0"/>
              <a:t>1. B. </a:t>
            </a:r>
            <a:r>
              <a:rPr lang="en-US" sz="1400" dirty="0" err="1"/>
              <a:t>Curless</a:t>
            </a:r>
            <a:r>
              <a:rPr lang="en-US" sz="1400" dirty="0"/>
              <a:t> and M. </a:t>
            </a:r>
            <a:r>
              <a:rPr lang="en-US" sz="1400" dirty="0" err="1"/>
              <a:t>Levoy</a:t>
            </a:r>
            <a:r>
              <a:rPr lang="en-US" sz="1400" dirty="0"/>
              <a:t>. “A volumetric method for building complex models from range images,” In Proceedings of the 23rd annual conference on Computer graphics and interactive techniques (SIGGRAPH). New York, NY, USA, pp.303-312, 1996.</a:t>
            </a:r>
          </a:p>
          <a:p>
            <a:r>
              <a:rPr lang="en-US" sz="1400" dirty="0"/>
              <a:t>2. Z. Zhang, “Digital Photogrammetry and Computer Vision,” </a:t>
            </a:r>
            <a:r>
              <a:rPr lang="en-US" sz="1400" dirty="0" err="1"/>
              <a:t>Geomatics</a:t>
            </a:r>
            <a:r>
              <a:rPr lang="en-US" sz="1400" dirty="0"/>
              <a:t> and Information Science of Wuhan University, issue 12, pp.1035-1039, 2004.</a:t>
            </a:r>
          </a:p>
          <a:p>
            <a:r>
              <a:rPr lang="en-US" sz="1400" dirty="0"/>
              <a:t>3. Nakagawa M. “Integrating high resolution air-borne linear CCD (TLS) imagery and LIDAR data,” 2nd GRSS/ISPRS Joint Workshop on Remote Sensing and Data Fusion over Urban Areas, pp. 236 – 240 2003.</a:t>
            </a:r>
          </a:p>
          <a:p>
            <a:r>
              <a:rPr lang="en-US" sz="1400" dirty="0"/>
              <a:t>4. M. Liao, Q. Zhang, H. Wang, </a:t>
            </a:r>
            <a:r>
              <a:rPr lang="en-US" sz="1400" dirty="0" err="1"/>
              <a:t>R.Yang</a:t>
            </a:r>
            <a:r>
              <a:rPr lang="en-US" sz="1400" dirty="0"/>
              <a:t>, M. Gong, “Modeling deformable objects from a single depth camera,” IEEE 12th International Conference on Computer Vision, pp.167-174, 2009.</a:t>
            </a:r>
          </a:p>
          <a:p>
            <a:r>
              <a:rPr lang="en-US" sz="1400" dirty="0"/>
              <a:t>5. C. Daniel Herrera, </a:t>
            </a:r>
            <a:r>
              <a:rPr lang="en-US" sz="1400" dirty="0" err="1"/>
              <a:t>Juho</a:t>
            </a:r>
            <a:r>
              <a:rPr lang="en-US" sz="1400" dirty="0"/>
              <a:t> </a:t>
            </a:r>
            <a:r>
              <a:rPr lang="en-US" sz="1400" dirty="0" err="1"/>
              <a:t>Kannala</a:t>
            </a:r>
            <a:r>
              <a:rPr lang="en-US" sz="1400" dirty="0"/>
              <a:t>, </a:t>
            </a:r>
            <a:r>
              <a:rPr lang="en-US" sz="1400" dirty="0" err="1"/>
              <a:t>Janne</a:t>
            </a:r>
            <a:r>
              <a:rPr lang="en-US" sz="1400" dirty="0"/>
              <a:t> </a:t>
            </a:r>
            <a:r>
              <a:rPr lang="en-US" sz="1400" dirty="0" err="1"/>
              <a:t>Heikkila</a:t>
            </a:r>
            <a:r>
              <a:rPr lang="en-US" sz="1400" dirty="0"/>
              <a:t>. Accurate and Practical Calibration of a Depth and Color Camera Pair[J]. Computer Analysis of Images and Patterns, vol.6855, pp.437-445, 2011.</a:t>
            </a:r>
          </a:p>
          <a:p>
            <a:pPr>
              <a:spcBef>
                <a:spcPts val="0"/>
              </a:spcBef>
              <a:buNone/>
            </a:pPr>
            <a:r>
              <a:rPr lang="en-US" sz="1400" dirty="0" smtClean="0"/>
              <a:t>…</a:t>
            </a:r>
            <a:endParaRPr sz="1400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 spd="slow" advTm="913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>
            <a:alpha val="0"/>
          </a:schemeClr>
        </a:soli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algn="ctr">
              <a:spcBef>
                <a:spcPts val="0"/>
              </a:spcBef>
              <a:buNone/>
            </a:pPr>
            <a:r>
              <a:rPr lang="en" sz="4800" b="1">
                <a:solidFill>
                  <a:srgbClr val="980000"/>
                </a:solidFill>
              </a:rPr>
              <a:t>Thank You</a:t>
            </a:r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 spd="slow" advTm="3798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>
            <a:alpha val="0"/>
          </a:schemeClr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/>
              <a:t>Introduction</a:t>
            </a:r>
          </a:p>
        </p:txBody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sz="2000" dirty="0"/>
              <a:t>3D Model Reconstruction is of great meaning in modern society </a:t>
            </a:r>
            <a:endParaRPr lang="en-US" sz="2000" dirty="0" smtClean="0"/>
          </a:p>
          <a:p>
            <a:endParaRPr lang="en-US" sz="2000" dirty="0" smtClean="0"/>
          </a:p>
          <a:p>
            <a:r>
              <a:rPr lang="en-US" sz="2000" dirty="0" smtClean="0"/>
              <a:t>However, modern </a:t>
            </a:r>
            <a:r>
              <a:rPr lang="en-US" sz="2000" dirty="0"/>
              <a:t>large scale 3D scanners </a:t>
            </a:r>
            <a:endParaRPr lang="en-US" sz="2000" dirty="0" smtClean="0"/>
          </a:p>
          <a:p>
            <a:r>
              <a:rPr lang="en-US" sz="2000" dirty="0" smtClean="0"/>
              <a:t>	expensive</a:t>
            </a:r>
          </a:p>
          <a:p>
            <a:r>
              <a:rPr lang="en-US" sz="2000" dirty="0"/>
              <a:t>	</a:t>
            </a:r>
            <a:r>
              <a:rPr lang="en-US" sz="2000" dirty="0" smtClean="0"/>
              <a:t>lack mobility</a:t>
            </a:r>
          </a:p>
          <a:p>
            <a:r>
              <a:rPr lang="en-US" sz="2000" dirty="0"/>
              <a:t>	</a:t>
            </a:r>
            <a:r>
              <a:rPr lang="en-US" sz="2000" dirty="0" smtClean="0"/>
              <a:t>need </a:t>
            </a:r>
            <a:r>
              <a:rPr lang="en-US" sz="2000" dirty="0"/>
              <a:t>to be controlled by </a:t>
            </a:r>
            <a:r>
              <a:rPr lang="en-US" sz="2000" dirty="0" smtClean="0"/>
              <a:t>professionals</a:t>
            </a:r>
          </a:p>
          <a:p>
            <a:endParaRPr lang="en-US" sz="2000" dirty="0" smtClean="0"/>
          </a:p>
          <a:p>
            <a:r>
              <a:rPr lang="en-US" sz="2000" dirty="0" smtClean="0"/>
              <a:t>Inspiring us to build </a:t>
            </a:r>
            <a:r>
              <a:rPr lang="en-US" sz="2000" dirty="0"/>
              <a:t>a </a:t>
            </a:r>
            <a:r>
              <a:rPr lang="en-US" sz="2000" dirty="0" smtClean="0"/>
              <a:t>3D reconstruction method with</a:t>
            </a:r>
          </a:p>
          <a:p>
            <a:r>
              <a:rPr lang="en-US" sz="2000" dirty="0"/>
              <a:t>	</a:t>
            </a:r>
            <a:r>
              <a:rPr lang="en-US" sz="2000" dirty="0" smtClean="0"/>
              <a:t>relatively </a:t>
            </a:r>
            <a:r>
              <a:rPr lang="en-US" sz="2000" dirty="0"/>
              <a:t>low </a:t>
            </a:r>
            <a:r>
              <a:rPr lang="en-US" sz="2000" dirty="0" smtClean="0"/>
              <a:t>cost</a:t>
            </a:r>
          </a:p>
          <a:p>
            <a:r>
              <a:rPr lang="en-US" sz="2000" dirty="0"/>
              <a:t>	</a:t>
            </a:r>
            <a:r>
              <a:rPr lang="en-US" sz="2000" dirty="0" smtClean="0"/>
              <a:t>better mobility</a:t>
            </a:r>
          </a:p>
          <a:p>
            <a:r>
              <a:rPr lang="en-US" sz="2000" dirty="0" smtClean="0"/>
              <a:t>	moderate accuracy</a:t>
            </a:r>
          </a:p>
          <a:p>
            <a:endParaRPr lang="en-US" sz="2000" dirty="0" smtClean="0"/>
          </a:p>
          <a:p>
            <a:endParaRPr sz="2000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 spd="slow" advTm="16206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>
            <a:alpha val="0"/>
          </a:schemeClr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/>
              <a:t>Introduction</a:t>
            </a:r>
          </a:p>
        </p:txBody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r>
              <a:rPr lang="en-US" sz="2000" dirty="0" smtClean="0"/>
              <a:t>Idea: </a:t>
            </a:r>
          </a:p>
          <a:p>
            <a:r>
              <a:rPr lang="en-US" sz="2000" dirty="0"/>
              <a:t>	</a:t>
            </a:r>
            <a:r>
              <a:rPr lang="en-US" sz="2000" dirty="0" smtClean="0"/>
              <a:t>Use Kinect to combine depth info and RGB info</a:t>
            </a:r>
          </a:p>
          <a:p>
            <a:r>
              <a:rPr lang="en-US" sz="2000" dirty="0"/>
              <a:t>	</a:t>
            </a:r>
            <a:r>
              <a:rPr lang="en-US" sz="2000" dirty="0" smtClean="0"/>
              <a:t>Take </a:t>
            </a:r>
            <a:r>
              <a:rPr lang="en-US" sz="2000" dirty="0" smtClean="0"/>
              <a:t>picture </a:t>
            </a:r>
            <a:r>
              <a:rPr lang="en-US" sz="2000" dirty="0" smtClean="0"/>
              <a:t>with </a:t>
            </a:r>
            <a:r>
              <a:rPr lang="en-US" sz="2000" dirty="0" smtClean="0"/>
              <a:t>Kinect for both sides</a:t>
            </a:r>
          </a:p>
          <a:p>
            <a:r>
              <a:rPr lang="en-US" sz="2000" dirty="0"/>
              <a:t>	</a:t>
            </a:r>
            <a:r>
              <a:rPr lang="en-US" sz="2000" dirty="0" smtClean="0"/>
              <a:t>Splice the pictures</a:t>
            </a:r>
          </a:p>
          <a:p>
            <a:r>
              <a:rPr lang="en-US" sz="2000" dirty="0"/>
              <a:t>	</a:t>
            </a:r>
            <a:r>
              <a:rPr lang="en-US" sz="2000" dirty="0" smtClean="0"/>
              <a:t>Form the surface</a:t>
            </a:r>
            <a:endParaRPr lang="en-US" sz="2000" dirty="0" smtClean="0"/>
          </a:p>
          <a:p>
            <a:r>
              <a:rPr lang="en-US" sz="2000" dirty="0" smtClean="0"/>
              <a:t>	Reconstruct 3D figure</a:t>
            </a:r>
          </a:p>
          <a:p>
            <a:endParaRPr lang="en-US" sz="2000" dirty="0" smtClean="0"/>
          </a:p>
          <a:p>
            <a:endParaRPr lang="en-US" sz="2000" dirty="0" smtClean="0"/>
          </a:p>
          <a:p>
            <a:endParaRPr sz="20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09407" y="2481943"/>
            <a:ext cx="4365171" cy="2182586"/>
          </a:xfrm>
          <a:prstGeom prst="rect">
            <a:avLst/>
          </a:prstGeom>
        </p:spPr>
      </p:pic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02245"/>
      </p:ext>
    </p:extLst>
  </p:cSld>
  <p:clrMapOvr>
    <a:masterClrMapping/>
  </p:clrMapOvr>
  <p:transition spd="slow" advTm="12327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>
            <a:alpha val="0"/>
          </a:schemeClr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 smtClean="0"/>
              <a:t>Approaches</a:t>
            </a:r>
            <a:endParaRPr lang="en" dirty="0"/>
          </a:p>
        </p:txBody>
      </p:sp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699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lnSpc>
                <a:spcPct val="150000"/>
              </a:lnSpc>
            </a:pPr>
            <a:r>
              <a:rPr lang="en-US" sz="2400" dirty="0"/>
              <a:t>Getting Depth and RGB image with </a:t>
            </a:r>
            <a:r>
              <a:rPr lang="en-US" sz="2400" dirty="0" smtClean="0"/>
              <a:t>Kinect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Extract foreground in Kinect Depth Image </a:t>
            </a:r>
            <a:r>
              <a:rPr lang="en-US" sz="2400" dirty="0" smtClean="0"/>
              <a:t>Output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Building 3D Coordinate with Depth </a:t>
            </a:r>
            <a:r>
              <a:rPr lang="en-US" sz="2400" dirty="0" smtClean="0"/>
              <a:t>Image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Present the Point </a:t>
            </a:r>
            <a:r>
              <a:rPr lang="en-US" sz="2400" dirty="0" smtClean="0"/>
              <a:t>Cloud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Splice Point Cloud of Different </a:t>
            </a:r>
            <a:r>
              <a:rPr lang="en-US" sz="2400" dirty="0" smtClean="0"/>
              <a:t>Surfaces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Triangulation</a:t>
            </a:r>
            <a:endParaRPr sz="2400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 spd="slow" advTm="3709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>
            <a:alpha val="0"/>
          </a:schemeClr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 smtClean="0"/>
              <a:t>Approaches- Getting </a:t>
            </a:r>
            <a:r>
              <a:rPr lang="en" dirty="0" err="1" smtClean="0"/>
              <a:t>Cordinates</a:t>
            </a:r>
            <a:endParaRPr lang="e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35484" y="1157969"/>
            <a:ext cx="5803900" cy="28194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78671" y="1157969"/>
            <a:ext cx="3499940" cy="1744777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148235" y="2807576"/>
            <a:ext cx="4657616" cy="1584282"/>
          </a:xfrm>
          <a:prstGeom prst="rect">
            <a:avLst/>
          </a:prstGeom>
        </p:spPr>
      </p:pic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8587665"/>
      </p:ext>
    </p:extLst>
  </p:cSld>
  <p:clrMapOvr>
    <a:masterClrMapping/>
  </p:clrMapOvr>
  <p:transition spd="slow" advTm="17547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>
            <a:alpha val="0"/>
          </a:schemeClr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 smtClean="0"/>
              <a:t>Approaches - Triangulation</a:t>
            </a:r>
            <a:endParaRPr lang="en" dirty="0"/>
          </a:p>
        </p:txBody>
      </p:sp>
      <p:pic>
        <p:nvPicPr>
          <p:cNvPr id="7" name="图片 21"/>
          <p:cNvPicPr/>
          <p:nvPr/>
        </p:nvPicPr>
        <p:blipFill>
          <a:blip r:embed="rId5"/>
          <a:stretch>
            <a:fillRect/>
          </a:stretch>
        </p:blipFill>
        <p:spPr>
          <a:xfrm rot="16200000">
            <a:off x="1542404" y="1708736"/>
            <a:ext cx="3001098" cy="200706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433650" y="4361153"/>
            <a:ext cx="11112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Point Cloud</a:t>
            </a:r>
            <a:endParaRPr lang="en-US" dirty="0"/>
          </a:p>
        </p:txBody>
      </p:sp>
      <p:pic>
        <p:nvPicPr>
          <p:cNvPr id="9" name="图片 20"/>
          <p:cNvPicPr/>
          <p:nvPr/>
        </p:nvPicPr>
        <p:blipFill>
          <a:blip r:embed="rId6"/>
          <a:stretch>
            <a:fillRect/>
          </a:stretch>
        </p:blipFill>
        <p:spPr>
          <a:xfrm rot="16200000">
            <a:off x="4791004" y="1741170"/>
            <a:ext cx="3001100" cy="194218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5399624" y="4361151"/>
            <a:ext cx="17764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Triangulation Result</a:t>
            </a:r>
            <a:endParaRPr lang="en-US" dirty="0"/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2395735"/>
      </p:ext>
    </p:extLst>
  </p:cSld>
  <p:clrMapOvr>
    <a:masterClrMapping/>
  </p:clrMapOvr>
  <p:transition spd="slow" advTm="11698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>
            <a:alpha val="0"/>
          </a:schemeClr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 smtClean="0"/>
              <a:t>Results-Point Cloud</a:t>
            </a:r>
            <a:endParaRPr lang="en" dirty="0"/>
          </a:p>
        </p:txBody>
      </p:sp>
      <p:pic>
        <p:nvPicPr>
          <p:cNvPr id="4" name="Picture 3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839" y="1441495"/>
            <a:ext cx="1909582" cy="2243455"/>
          </a:xfrm>
          <a:prstGeom prst="rect">
            <a:avLst/>
          </a:prstGeom>
          <a:noFill/>
          <a:ln>
            <a:noFill/>
          </a:ln>
          <a:extLst/>
        </p:spPr>
      </p:pic>
      <p:pic>
        <p:nvPicPr>
          <p:cNvPr id="5" name="Picture 4"/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421" y="1441495"/>
            <a:ext cx="1921918" cy="2243455"/>
          </a:xfrm>
          <a:prstGeom prst="rect">
            <a:avLst/>
          </a:prstGeom>
          <a:noFill/>
          <a:ln>
            <a:noFill/>
          </a:ln>
          <a:extLst/>
        </p:spPr>
      </p:pic>
      <p:pic>
        <p:nvPicPr>
          <p:cNvPr id="6" name="Picture 5"/>
          <p:cNvPicPr/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6592" y="1441495"/>
            <a:ext cx="1886585" cy="2243455"/>
          </a:xfrm>
          <a:prstGeom prst="rect">
            <a:avLst/>
          </a:prstGeom>
          <a:noFill/>
          <a:ln>
            <a:noFill/>
          </a:ln>
          <a:extLst/>
        </p:spPr>
      </p:pic>
      <p:sp>
        <p:nvSpPr>
          <p:cNvPr id="2" name="TextBox 1"/>
          <p:cNvSpPr txBox="1"/>
          <p:nvPr/>
        </p:nvSpPr>
        <p:spPr>
          <a:xfrm>
            <a:off x="1124580" y="4038573"/>
            <a:ext cx="28616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Front Point Cloud in Pro/Engineer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908221" y="4043990"/>
            <a:ext cx="30332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HS" dirty="0" smtClean="0"/>
              <a:t>Spliced</a:t>
            </a:r>
            <a:r>
              <a:rPr lang="en-US" dirty="0" smtClean="0"/>
              <a:t> Point Cloud in Pro/Engineer</a:t>
            </a:r>
            <a:endParaRPr lang="en-US" dirty="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 spd="slow" advTm="5309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>
            <a:alpha val="0"/>
          </a:schemeClr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 smtClean="0"/>
              <a:t>Results-Point Cloud with RGB info</a:t>
            </a:r>
            <a:endParaRPr lang="en" dirty="0"/>
          </a:p>
        </p:txBody>
      </p:sp>
      <p:sp>
        <p:nvSpPr>
          <p:cNvPr id="2" name="TextBox 1"/>
          <p:cNvSpPr txBox="1"/>
          <p:nvPr/>
        </p:nvSpPr>
        <p:spPr>
          <a:xfrm>
            <a:off x="1124580" y="4038573"/>
            <a:ext cx="317266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Front/Back Point Cloud with RGB info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418365" y="4043990"/>
            <a:ext cx="289534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HS" dirty="0" smtClean="0"/>
              <a:t>Spliced</a:t>
            </a:r>
            <a:r>
              <a:rPr lang="en-US" dirty="0" smtClean="0"/>
              <a:t> Point Cloud with RGB info</a:t>
            </a:r>
            <a:endParaRPr lang="en-US" dirty="0"/>
          </a:p>
        </p:txBody>
      </p:sp>
      <p:pic>
        <p:nvPicPr>
          <p:cNvPr id="9" name="Picture 8"/>
          <p:cNvPicPr/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695" t="22806" r="32078" b="7972"/>
          <a:stretch/>
        </p:blipFill>
        <p:spPr bwMode="auto">
          <a:xfrm>
            <a:off x="556395" y="1254305"/>
            <a:ext cx="2120265" cy="259334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0" name="Picture 9"/>
          <p:cNvPicPr/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229" t="18731" r="40279" b="16909"/>
          <a:stretch/>
        </p:blipFill>
        <p:spPr bwMode="auto">
          <a:xfrm>
            <a:off x="2676660" y="1373685"/>
            <a:ext cx="1376680" cy="247396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1" name="Picture 10"/>
          <p:cNvPicPr/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554" t="-2550" r="36723" b="5557"/>
          <a:stretch/>
        </p:blipFill>
        <p:spPr bwMode="auto">
          <a:xfrm>
            <a:off x="5727836" y="1373685"/>
            <a:ext cx="1149985" cy="227584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2" name="Picture 11"/>
          <p:cNvPicPr/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543" t="11581" r="35697" b="8259"/>
          <a:stretch/>
        </p:blipFill>
        <p:spPr bwMode="auto">
          <a:xfrm>
            <a:off x="7086737" y="1373685"/>
            <a:ext cx="1465580" cy="225552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1174232"/>
      </p:ext>
    </p:extLst>
  </p:cSld>
  <p:clrMapOvr>
    <a:masterClrMapping/>
  </p:clrMapOvr>
  <p:transition spd="slow" advTm="3561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>
            <a:alpha val="0"/>
          </a:schemeClr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" dirty="0" smtClean="0"/>
              <a:t>Results-Triangulation with </a:t>
            </a:r>
            <a:r>
              <a:rPr lang="en" dirty="0"/>
              <a:t>D</a:t>
            </a:r>
            <a:r>
              <a:rPr lang="en" dirty="0" smtClean="0"/>
              <a:t>elaunay</a:t>
            </a:r>
            <a:endParaRPr lang="en" dirty="0"/>
          </a:p>
        </p:txBody>
      </p:sp>
      <p:sp>
        <p:nvSpPr>
          <p:cNvPr id="2" name="TextBox 1"/>
          <p:cNvSpPr txBox="1"/>
          <p:nvPr/>
        </p:nvSpPr>
        <p:spPr>
          <a:xfrm>
            <a:off x="838830" y="3809973"/>
            <a:ext cx="32207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Front/Back triangulation with RGB info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320521" y="3809972"/>
            <a:ext cx="294343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HS" dirty="0" smtClean="0"/>
              <a:t>Spliced</a:t>
            </a:r>
            <a:r>
              <a:rPr lang="en-US" dirty="0" smtClean="0"/>
              <a:t> triangulation with RGB info</a:t>
            </a:r>
            <a:endParaRPr lang="en-US" dirty="0"/>
          </a:p>
        </p:txBody>
      </p:sp>
      <p:pic>
        <p:nvPicPr>
          <p:cNvPr id="14" name="Picture 13"/>
          <p:cNvPicPr/>
          <p:nvPr/>
        </p:nvPicPr>
        <p:blipFill>
          <a:blip r:embed="rId5"/>
          <a:stretch>
            <a:fillRect/>
          </a:stretch>
        </p:blipFill>
        <p:spPr>
          <a:xfrm>
            <a:off x="307538" y="1257479"/>
            <a:ext cx="1634083" cy="2142945"/>
          </a:xfrm>
          <a:prstGeom prst="rect">
            <a:avLst/>
          </a:prstGeom>
        </p:spPr>
      </p:pic>
      <p:pic>
        <p:nvPicPr>
          <p:cNvPr id="15" name="Picture 14"/>
          <p:cNvPicPr/>
          <p:nvPr/>
        </p:nvPicPr>
        <p:blipFill>
          <a:blip r:embed="rId6"/>
          <a:stretch>
            <a:fillRect/>
          </a:stretch>
        </p:blipFill>
        <p:spPr>
          <a:xfrm>
            <a:off x="1873722" y="1257478"/>
            <a:ext cx="942957" cy="2142945"/>
          </a:xfrm>
          <a:prstGeom prst="rect">
            <a:avLst/>
          </a:prstGeom>
        </p:spPr>
      </p:pic>
      <p:pic>
        <p:nvPicPr>
          <p:cNvPr id="16" name="Picture 15"/>
          <p:cNvPicPr/>
          <p:nvPr/>
        </p:nvPicPr>
        <p:blipFill>
          <a:blip r:embed="rId7"/>
          <a:stretch>
            <a:fillRect/>
          </a:stretch>
        </p:blipFill>
        <p:spPr>
          <a:xfrm>
            <a:off x="3107872" y="1257478"/>
            <a:ext cx="1189371" cy="2200095"/>
          </a:xfrm>
          <a:prstGeom prst="rect">
            <a:avLst/>
          </a:prstGeom>
        </p:spPr>
      </p:pic>
      <p:pic>
        <p:nvPicPr>
          <p:cNvPr id="19" name="Picture 18"/>
          <p:cNvPicPr/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39" r="9135"/>
          <a:stretch/>
        </p:blipFill>
        <p:spPr bwMode="auto">
          <a:xfrm rot="5400000">
            <a:off x="6684373" y="1341298"/>
            <a:ext cx="2369820" cy="220218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0" name="Picture 19"/>
          <p:cNvPicPr/>
          <p:nvPr/>
        </p:nvPicPr>
        <p:blipFill rotWithShape="1">
          <a:blip r:embed="rId9"/>
          <a:srcRect l="15965" t="21251" b="7401"/>
          <a:stretch/>
        </p:blipFill>
        <p:spPr>
          <a:xfrm>
            <a:off x="4588436" y="1716834"/>
            <a:ext cx="2400300" cy="1597866"/>
          </a:xfrm>
          <a:prstGeom prst="rect">
            <a:avLst/>
          </a:prstGeom>
        </p:spPr>
      </p:pic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631491"/>
      </p:ext>
    </p:extLst>
  </p:cSld>
  <p:clrMapOvr>
    <a:masterClrMapping/>
  </p:clrMapOvr>
  <p:transition spd="slow" advTm="2981">
    <p:cu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khaki">
  <a:themeElements>
    <a:clrScheme name="Custom 349">
      <a:dk1>
        <a:srgbClr val="262626"/>
      </a:dk1>
      <a:lt1>
        <a:srgbClr val="E6D6BD"/>
      </a:lt1>
      <a:dk2>
        <a:srgbClr val="535353"/>
      </a:dk2>
      <a:lt2>
        <a:srgbClr val="B4AD9E"/>
      </a:lt2>
      <a:accent1>
        <a:srgbClr val="ADB48E"/>
      </a:accent1>
      <a:accent2>
        <a:srgbClr val="867961"/>
      </a:accent2>
      <a:accent3>
        <a:srgbClr val="CBB680"/>
      </a:accent3>
      <a:accent4>
        <a:srgbClr val="78A3C0"/>
      </a:accent4>
      <a:accent5>
        <a:srgbClr val="C0AE91"/>
      </a:accent5>
      <a:accent6>
        <a:srgbClr val="668874"/>
      </a:accent6>
      <a:hlink>
        <a:srgbClr val="4B94B3"/>
      </a:hlink>
      <a:folHlink>
        <a:srgbClr val="41414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556</Words>
  <Application>Microsoft Macintosh PowerPoint</Application>
  <PresentationFormat>On-screen Show (16:9)</PresentationFormat>
  <Paragraphs>65</Paragraphs>
  <Slides>12</Slides>
  <Notes>12</Notes>
  <HiddenSlides>0</HiddenSlides>
  <MMClips>12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Trebuchet MS</vt:lpstr>
      <vt:lpstr>Arial</vt:lpstr>
      <vt:lpstr>khaki</vt:lpstr>
      <vt:lpstr>3D-Reconstruct with Kinect</vt:lpstr>
      <vt:lpstr>Introduction</vt:lpstr>
      <vt:lpstr>Introduction</vt:lpstr>
      <vt:lpstr>Approaches</vt:lpstr>
      <vt:lpstr>Approaches- Getting Cordinates</vt:lpstr>
      <vt:lpstr>Approaches - Triangulation</vt:lpstr>
      <vt:lpstr>Results-Point Cloud</vt:lpstr>
      <vt:lpstr>Results-Point Cloud with RGB info</vt:lpstr>
      <vt:lpstr>Results-Triangulation with Delaunay</vt:lpstr>
      <vt:lpstr>Results-Triangulation with MyCrust</vt:lpstr>
      <vt:lpstr>References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3D-Reconstruct with Kinect</dc:title>
  <cp:lastModifiedBy>Yiming Zhang</cp:lastModifiedBy>
  <cp:revision>10</cp:revision>
  <dcterms:modified xsi:type="dcterms:W3CDTF">2015-05-04T22:55:08Z</dcterms:modified>
</cp:coreProperties>
</file>